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537" r:id="rId2"/>
    <p:sldId id="538" r:id="rId3"/>
    <p:sldId id="543" r:id="rId4"/>
    <p:sldId id="435" r:id="rId5"/>
    <p:sldId id="456" r:id="rId6"/>
    <p:sldId id="455" r:id="rId7"/>
    <p:sldId id="459" r:id="rId8"/>
    <p:sldId id="534" r:id="rId9"/>
    <p:sldId id="544" r:id="rId10"/>
    <p:sldId id="460" r:id="rId11"/>
    <p:sldId id="545" r:id="rId12"/>
    <p:sldId id="501" r:id="rId13"/>
    <p:sldId id="503" r:id="rId14"/>
    <p:sldId id="446" r:id="rId15"/>
    <p:sldId id="547" r:id="rId16"/>
    <p:sldId id="511" r:id="rId17"/>
    <p:sldId id="539" r:id="rId18"/>
    <p:sldId id="447" r:id="rId19"/>
    <p:sldId id="546" r:id="rId20"/>
    <p:sldId id="439" r:id="rId21"/>
    <p:sldId id="541" r:id="rId22"/>
    <p:sldId id="548" r:id="rId23"/>
    <p:sldId id="504" r:id="rId24"/>
    <p:sldId id="528" r:id="rId25"/>
    <p:sldId id="440" r:id="rId26"/>
    <p:sldId id="530" r:id="rId27"/>
    <p:sldId id="448" r:id="rId28"/>
    <p:sldId id="443" r:id="rId29"/>
    <p:sldId id="450" r:id="rId30"/>
    <p:sldId id="529" r:id="rId31"/>
    <p:sldId id="509" r:id="rId32"/>
    <p:sldId id="520" r:id="rId33"/>
    <p:sldId id="505" r:id="rId34"/>
    <p:sldId id="508" r:id="rId35"/>
    <p:sldId id="516" r:id="rId36"/>
    <p:sldId id="518" r:id="rId37"/>
    <p:sldId id="525" r:id="rId38"/>
    <p:sldId id="512" r:id="rId39"/>
    <p:sldId id="513" r:id="rId40"/>
    <p:sldId id="515" r:id="rId41"/>
    <p:sldId id="500"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29"/>
    <p:restoredTop sz="94694"/>
  </p:normalViewPr>
  <p:slideViewPr>
    <p:cSldViewPr snapToGrid="0">
      <p:cViewPr varScale="1">
        <p:scale>
          <a:sx n="81" d="100"/>
          <a:sy n="81" d="100"/>
        </p:scale>
        <p:origin x="216"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14.10.24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8</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24</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41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4.png"/><Relationship Id="rId26" Type="http://schemas.openxmlformats.org/officeDocument/2006/relationships/image" Target="../media/image54.png"/><Relationship Id="rId3" Type="http://schemas.openxmlformats.org/officeDocument/2006/relationships/image" Target="../media/image50.png"/><Relationship Id="rId21" Type="http://schemas.openxmlformats.org/officeDocument/2006/relationships/image" Target="../media/image47.png"/><Relationship Id="rId12" Type="http://schemas.openxmlformats.org/officeDocument/2006/relationships/image" Target="../media/image59.png"/><Relationship Id="rId17" Type="http://schemas.openxmlformats.org/officeDocument/2006/relationships/image" Target="../media/image40.png"/><Relationship Id="rId25" Type="http://schemas.openxmlformats.org/officeDocument/2006/relationships/image" Target="../media/image53.png"/><Relationship Id="rId16" Type="http://schemas.openxmlformats.org/officeDocument/2006/relationships/image" Target="../media/image63.png"/><Relationship Id="rId20" Type="http://schemas.openxmlformats.org/officeDocument/2006/relationships/image" Target="../media/image46.png"/><Relationship Id="rId29" Type="http://schemas.openxmlformats.org/officeDocument/2006/relationships/image" Target="../media/image57.png"/><Relationship Id="rId1" Type="http://schemas.openxmlformats.org/officeDocument/2006/relationships/slideLayout" Target="../slideLayouts/slideLayout6.xml"/><Relationship Id="rId24" Type="http://schemas.openxmlformats.org/officeDocument/2006/relationships/image" Target="../media/image52.png"/><Relationship Id="rId5" Type="http://schemas.openxmlformats.org/officeDocument/2006/relationships/image" Target="../media/image41.png"/><Relationship Id="rId15" Type="http://schemas.openxmlformats.org/officeDocument/2006/relationships/image" Target="../media/image62.png"/><Relationship Id="rId23" Type="http://schemas.openxmlformats.org/officeDocument/2006/relationships/image" Target="../media/image49.png"/><Relationship Id="rId28" Type="http://schemas.openxmlformats.org/officeDocument/2006/relationships/image" Target="../media/image56.png"/><Relationship Id="rId19" Type="http://schemas.openxmlformats.org/officeDocument/2006/relationships/image" Target="../media/image45.png"/><Relationship Id="rId31" Type="http://schemas.openxmlformats.org/officeDocument/2006/relationships/image" Target="../media/image60.png"/><Relationship Id="rId4" Type="http://schemas.openxmlformats.org/officeDocument/2006/relationships/image" Target="../media/image51.png"/><Relationship Id="rId14" Type="http://schemas.openxmlformats.org/officeDocument/2006/relationships/image" Target="../media/image61.png"/><Relationship Id="rId22" Type="http://schemas.openxmlformats.org/officeDocument/2006/relationships/image" Target="../media/image48.png"/><Relationship Id="rId27" Type="http://schemas.openxmlformats.org/officeDocument/2006/relationships/image" Target="../media/image55.png"/><Relationship Id="rId30"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hyperlink" Target="https://catboost.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6.png"/><Relationship Id="rId5" Type="http://schemas.openxmlformats.org/officeDocument/2006/relationships/image" Target="../media/image1.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30.png"/><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a:bodyPr>
          <a:lstStyle/>
          <a:p>
            <a:r>
              <a:rPr lang="en-CH" dirty="0">
                <a:solidFill>
                  <a:srgbClr val="0070C0"/>
                </a:solidFill>
              </a:rPr>
              <a:t>Obtain a good classifier by combining many basic, weak classifiers with lim</a:t>
            </a:r>
            <a:r>
              <a:rPr lang="en-GB" dirty="0" err="1">
                <a:solidFill>
                  <a:srgbClr val="0070C0"/>
                </a:solidFill>
              </a:rPr>
              <a:t>i</a:t>
            </a:r>
            <a:r>
              <a:rPr lang="en-CH" dirty="0">
                <a:solidFill>
                  <a:srgbClr val="0070C0"/>
                </a:solidFill>
              </a:rPr>
              <a:t>ted amount of data</a:t>
            </a:r>
          </a:p>
          <a:p>
            <a:r>
              <a:rPr lang="en-CH" dirty="0">
                <a:solidFill>
                  <a:srgbClr val="0070C0"/>
                </a:solidFill>
              </a:rPr>
              <a:t>Weak classifiers have either a high bias and/or high variance</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1D5-837E-38C8-2C3B-95FF52CB7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90C79-937E-42D1-3570-AE77A6631FDE}"/>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C14040-8F81-7E90-1954-93A760520A9E}"/>
                  </a:ext>
                </a:extLst>
              </p:cNvPr>
              <p:cNvSpPr>
                <a:spLocks noGrp="1"/>
              </p:cNvSpPr>
              <p:nvPr>
                <p:ph idx="1"/>
              </p:nvPr>
            </p:nvSpPr>
            <p:spPr/>
            <p:txBody>
              <a:bodyPr>
                <a:normAutofit/>
              </a:bodyPr>
              <a:lstStyle/>
              <a:p>
                <a:r>
                  <a:rPr lang="en-CH" dirty="0">
                    <a:solidFill>
                      <a:srgbClr val="0070C0"/>
                    </a:solidFill>
                  </a:rPr>
                  <a:t>Bootstrap data items, train </a:t>
                </a:r>
                <a:r>
                  <a:rPr lang="en-GB" dirty="0">
                    <a:solidFill>
                      <a:srgbClr val="0070C0"/>
                    </a:solidFill>
                  </a:rPr>
                  <a:t>a </a:t>
                </a:r>
                <a:r>
                  <a:rPr lang="en-CH" dirty="0">
                    <a:solidFill>
                      <a:srgbClr val="0070C0"/>
                    </a:solidFill>
                  </a:rPr>
                  <a:t>base model on </a:t>
                </a:r>
                <a:r>
                  <a:rPr lang="en-GB" dirty="0">
                    <a:solidFill>
                      <a:srgbClr val="0070C0"/>
                    </a:solidFill>
                  </a:rPr>
                  <a:t>boot</a:t>
                </a:r>
                <a:r>
                  <a:rPr lang="en-CH" dirty="0">
                    <a:solidFill>
                      <a:srgbClr val="0070C0"/>
                    </a:solidFill>
                  </a:rPr>
                  <a:t>strapped data, repeat </a:t>
                </a:r>
                <a14:m>
                  <m:oMath xmlns:m="http://schemas.openxmlformats.org/officeDocument/2006/math">
                    <m:r>
                      <a:rPr lang="en-CH" i="1" dirty="0" smtClean="0">
                        <a:solidFill>
                          <a:srgbClr val="0070C0"/>
                        </a:solidFill>
                        <a:latin typeface="Cambria Math" panose="02040503050406030204" pitchFamily="18" charset="0"/>
                      </a:rPr>
                      <m:t>𝑁</m:t>
                    </m:r>
                  </m:oMath>
                </a14:m>
                <a:r>
                  <a:rPr lang="en-CH" dirty="0">
                    <a:solidFill>
                      <a:srgbClr val="0070C0"/>
                    </a:solidFill>
                  </a:rPr>
                  <a:t>-times. Average predictions for regression or take </a:t>
                </a:r>
                <a:r>
                  <a:rPr lang="en-GB" dirty="0">
                    <a:solidFill>
                      <a:srgbClr val="0070C0"/>
                    </a:solidFill>
                  </a:rPr>
                  <a:t>a</a:t>
                </a:r>
                <a:r>
                  <a:rPr lang="en-CH" dirty="0">
                    <a:solidFill>
                      <a:srgbClr val="0070C0"/>
                    </a:solidFill>
                  </a:rPr>
                  <a:t> majority vote for classification.</a:t>
                </a:r>
              </a:p>
              <a:p>
                <a:r>
                  <a:rPr lang="en-CH" dirty="0">
                    <a:solidFill>
                      <a:srgbClr val="0070C0"/>
                    </a:solidFill>
                  </a:rPr>
                  <a:t>Reduces variance but not bias</a:t>
                </a:r>
              </a:p>
              <a:p>
                <a:r>
                  <a:rPr lang="en-CH" dirty="0">
                    <a:solidFill>
                      <a:srgbClr val="0070C0"/>
                    </a:solidFill>
                  </a:rPr>
                  <a:t>Bootstrapped models are correlated, which is not optimal. In the Random Forest method, features are also sampled in each iteration, which reduces </a:t>
                </a:r>
                <a:r>
                  <a:rPr lang="en-GB" dirty="0">
                    <a:solidFill>
                      <a:srgbClr val="0070C0"/>
                    </a:solidFill>
                  </a:rPr>
                  <a:t>the </a:t>
                </a:r>
                <a:r>
                  <a:rPr lang="en-CH" dirty="0">
                    <a:solidFill>
                      <a:srgbClr val="0070C0"/>
                    </a:solidFill>
                  </a:rPr>
                  <a:t>correlation of base models.</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2DC14040-8F81-7E90-1954-93A760520A9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F8B2D3C-DF61-D906-5573-756A8D6F4C41}"/>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0E3CF0A-F658-680E-0ECC-30ADDC9A73D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36446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fontScale="92500"/>
          </a:bodyPr>
          <a:lstStyle/>
          <a:p>
            <a:r>
              <a:rPr lang="en-CH" dirty="0">
                <a:solidFill>
                  <a:srgbClr val="0070C0"/>
                </a:solidFill>
              </a:rPr>
              <a:t>In each iteration, the boosting method tries to correct the error of the previous iteration by focusing on the wrongly predicted data items. </a:t>
            </a:r>
          </a:p>
          <a:p>
            <a:r>
              <a:rPr lang="en-CH" dirty="0">
                <a:solidFill>
                  <a:srgbClr val="0070C0"/>
                </a:solidFill>
              </a:rPr>
              <a:t>The current base model corrects those misclassified data points and is added to </a:t>
            </a:r>
            <a:r>
              <a:rPr lang="en-GB" dirty="0">
                <a:solidFill>
                  <a:srgbClr val="0070C0"/>
                </a:solidFill>
              </a:rPr>
              <a:t>the </a:t>
            </a:r>
            <a:r>
              <a:rPr lang="en-CH" dirty="0">
                <a:solidFill>
                  <a:srgbClr val="0070C0"/>
                </a:solidFill>
              </a:rPr>
              <a:t>previous models with a weight that is inversely proportional to its error.</a:t>
            </a:r>
          </a:p>
          <a:p>
            <a:r>
              <a:rPr lang="en-CH" dirty="0">
                <a:solidFill>
                  <a:srgbClr val="0070C0"/>
                </a:solidFill>
              </a:rPr>
              <a:t>The boosting method can correct the bias of the base classifier.</a:t>
            </a:r>
          </a:p>
          <a:p>
            <a:r>
              <a:rPr lang="en-CH" dirty="0">
                <a:solidFill>
                  <a:srgbClr val="0070C0"/>
                </a:solidFill>
              </a:rPr>
              <a:t>AdaBoost implements the boosting algorithm for classification and regression.</a:t>
            </a:r>
          </a:p>
          <a:p>
            <a:r>
              <a:rPr lang="en-CH" dirty="0">
                <a:solidFill>
                  <a:srgbClr val="0070C0"/>
                </a:solidFill>
              </a:rPr>
              <a:t>Gradient boosting is a more general framework that includes boosting algorithms.</a:t>
            </a:r>
          </a:p>
          <a:p>
            <a:endParaRPr lang="en-CH" dirty="0">
              <a:solidFill>
                <a:srgbClr val="0070C0"/>
              </a:solidFill>
            </a:endParaRP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r>
              <a:rPr lang="en-GB" dirty="0">
                <a:solidFill>
                  <a:srgbClr val="0070C0"/>
                </a:solidFill>
              </a:rPr>
              <a:t>and </a:t>
            </a:r>
            <a:r>
              <a:rPr lang="en-CH" dirty="0">
                <a:solidFill>
                  <a:srgbClr val="0070C0"/>
                </a:solidFill>
              </a:rPr>
              <a:t>pruning,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Sup>
                      <m:sSubSupPr>
                        <m:ctrlPr>
                          <a:rPr lang="fr-CH" sz="360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up>
                        <m:r>
                          <a:rPr lang="fr-CH" sz="3600" i="1">
                            <a:solidFill>
                              <a:srgbClr val="0070C0"/>
                            </a:solidFill>
                            <a:latin typeface="Cambria Math" panose="02040503050406030204" pitchFamily="18" charset="0"/>
                          </a:rPr>
                          <m:t>𝑡</m:t>
                        </m:r>
                      </m:sup>
                    </m:sSubSup>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b="0" i="1" smtClean="0">
                            <a:solidFill>
                              <a:srgbClr val="0070C0"/>
                            </a:solidFill>
                            <a:latin typeface="Cambria Math" panose="02040503050406030204" pitchFamily="18" charset="0"/>
                            <a:ea typeface="Cambria Math" panose="02040503050406030204" pitchFamily="18" charset="0"/>
                          </a:rPr>
                          <m:t>𝑡</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𝑡</m:t>
                        </m:r>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𝐾</m:t>
                        </m:r>
                        <m:r>
                          <a:rPr lang="fr-CH" sz="3600" b="0" i="1" smtClean="0">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a:t>
                </a:r>
              </a:p>
              <a:p>
                <a:pPr lvl="1"/>
                <a:r>
                  <a:rPr lang="fr-CH" sz="3200" dirty="0">
                    <a:solidFill>
                      <a:srgbClr val="0070C0"/>
                    </a:solidFill>
                    <a:ea typeface="Cambria Math" panose="02040503050406030204" pitchFamily="18" charset="0"/>
                  </a:rPr>
                  <a:t>regularization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0787"/>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9" name="Group 8">
            <a:extLst>
              <a:ext uri="{FF2B5EF4-FFF2-40B4-BE49-F238E27FC236}">
                <a16:creationId xmlns:a16="http://schemas.microsoft.com/office/drawing/2014/main" id="{630404CC-8134-7E24-302C-C5B9D9B8F436}"/>
              </a:ext>
            </a:extLst>
          </p:cNvPr>
          <p:cNvGrpSpPr/>
          <p:nvPr/>
        </p:nvGrpSpPr>
        <p:grpSpPr>
          <a:xfrm>
            <a:off x="4245230" y="4550133"/>
            <a:ext cx="5712951" cy="1362458"/>
            <a:chOff x="4245230" y="4550133"/>
            <a:chExt cx="5712951" cy="1362458"/>
          </a:xfrm>
        </p:grpSpPr>
        <p:sp>
          <p:nvSpPr>
            <p:cNvPr id="4" name="Left Brace 3">
              <a:extLst>
                <a:ext uri="{FF2B5EF4-FFF2-40B4-BE49-F238E27FC236}">
                  <a16:creationId xmlns:a16="http://schemas.microsoft.com/office/drawing/2014/main" id="{5F12EC01-2AD7-ECEE-B78E-482953E83197}"/>
                </a:ext>
              </a:extLst>
            </p:cNvPr>
            <p:cNvSpPr/>
            <p:nvPr/>
          </p:nvSpPr>
          <p:spPr>
            <a:xfrm rot="16200000">
              <a:off x="6079062" y="348858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67269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91262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6DC65C-0A67-AC2A-DCE4-AB521C63229F}"/>
                    </a:ext>
                  </a:extLst>
                </p:cNvPr>
                <p:cNvSpPr txBox="1"/>
                <p:nvPr/>
              </p:nvSpPr>
              <p:spPr>
                <a:xfrm>
                  <a:off x="4245230" y="489500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895005"/>
                  <a:ext cx="2711833" cy="1017586"/>
                </a:xfrm>
                <a:prstGeom prst="rect">
                  <a:avLst/>
                </a:prstGeom>
                <a:blipFill>
                  <a:blip r:embed="rId4"/>
                  <a:stretch>
                    <a:fillRect t="-2469" r="-1869" b="-4938"/>
                  </a:stretch>
                </a:blipFill>
              </p:spPr>
              <p:txBody>
                <a:bodyPr/>
                <a:lstStyle/>
                <a:p>
                  <a:r>
                    <a:rPr lang="en-CH">
                      <a:noFill/>
                    </a:rPr>
                    <a:t> </a:t>
                  </a:r>
                </a:p>
              </p:txBody>
            </p:sp>
          </mc:Fallback>
        </mc:AlternateContent>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38969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4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D3FF83A0-7051-54FD-8DA5-D2BCB3737774}"/>
              </a:ext>
            </a:extLst>
          </p:cNvPr>
          <p:cNvGrpSpPr/>
          <p:nvPr/>
        </p:nvGrpSpPr>
        <p:grpSpPr>
          <a:xfrm>
            <a:off x="3909767" y="4836801"/>
            <a:ext cx="6968439" cy="1382232"/>
            <a:chOff x="3909767" y="4836801"/>
            <a:chExt cx="6968439" cy="1382232"/>
          </a:xfrm>
        </p:grpSpPr>
        <p:sp>
          <p:nvSpPr>
            <p:cNvPr id="4" name="Left Brace 3">
              <a:extLst>
                <a:ext uri="{FF2B5EF4-FFF2-40B4-BE49-F238E27FC236}">
                  <a16:creationId xmlns:a16="http://schemas.microsoft.com/office/drawing/2014/main" id="{B766B44B-62E8-9EE2-EE2D-1A21E7DE562D}"/>
                </a:ext>
              </a:extLst>
            </p:cNvPr>
            <p:cNvSpPr/>
            <p:nvPr/>
          </p:nvSpPr>
          <p:spPr>
            <a:xfrm rot="16200000">
              <a:off x="4971312" y="377525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779053" y="304657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01945" y="521025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09767" y="520144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09767" y="5201447"/>
                  <a:ext cx="2755306" cy="1017586"/>
                </a:xfrm>
                <a:prstGeom prst="rect">
                  <a:avLst/>
                </a:prstGeom>
                <a:blipFill>
                  <a:blip r:embed="rId4"/>
                  <a:stretch>
                    <a:fillRect l="-2752" t="-1235" r="-1835" b="-8642"/>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06451" y="440127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75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feature</a:t>
                </a:r>
                <a:r>
                  <a:rPr lang="fr-CH" dirty="0">
                    <a:solidFill>
                      <a:srgbClr val="0070C0"/>
                    </a:solidFill>
                    <a:latin typeface="Cambria Math" panose="02040503050406030204" pitchFamily="18" charset="0"/>
                    <a:ea typeface="Cambria Math" panose="02040503050406030204" pitchFamily="18" charset="0"/>
                  </a:rPr>
                  <a:t> and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p>
              <a:p>
                <a:pPr lvl="1"/>
                <a:r>
                  <a:rPr lang="fr-CH" dirty="0" err="1">
                    <a:solidFill>
                      <a:srgbClr val="0070C0"/>
                    </a:solidFill>
                    <a:latin typeface="Cambria Math" panose="02040503050406030204" pitchFamily="18" charset="0"/>
                    <a:ea typeface="Cambria Math" panose="02040503050406030204" pitchFamily="18" charset="0"/>
                  </a:rPr>
                  <a:t>Only</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features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sampled</a:t>
                </a:r>
                <a:r>
                  <a:rPr lang="fr-CH" dirty="0">
                    <a:solidFill>
                      <a:srgbClr val="0070C0"/>
                    </a:solidFill>
                    <a:latin typeface="Cambria Math" panose="02040503050406030204" pitchFamily="18" charset="0"/>
                    <a:ea typeface="Cambria Math" panose="02040503050406030204" pitchFamily="18" charset="0"/>
                  </a:rPr>
                  <a:t> for </a:t>
                </a:r>
                <a:r>
                  <a:rPr lang="fr-CH" dirty="0" err="1">
                    <a:solidFill>
                      <a:srgbClr val="0070C0"/>
                    </a:solidFill>
                    <a:latin typeface="Cambria Math" panose="02040503050406030204" pitchFamily="18" charset="0"/>
                    <a:ea typeface="Cambria Math" panose="02040503050406030204" pitchFamily="18" charset="0"/>
                  </a:rPr>
                  <a:t>this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specific</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node</a:t>
                </a:r>
                <a:r>
                  <a:rPr lang="fr-CH" dirty="0">
                    <a:solidFill>
                      <a:srgbClr val="0070C0"/>
                    </a:solidFill>
                    <a:latin typeface="Cambria Math" panose="02040503050406030204" pitchFamily="18" charset="0"/>
                    <a:ea typeface="Cambria Math" panose="02040503050406030204" pitchFamily="18" charset="0"/>
                  </a:rPr>
                  <a:t> are </a:t>
                </a:r>
                <a:r>
                  <a:rPr lang="fr-CH" dirty="0" err="1">
                    <a:solidFill>
                      <a:srgbClr val="0070C0"/>
                    </a:solidFill>
                    <a:latin typeface="Cambria Math" panose="02040503050406030204" pitchFamily="18" charset="0"/>
                    <a:ea typeface="Cambria Math" panose="02040503050406030204" pitchFamily="18" charset="0"/>
                  </a:rPr>
                  <a:t>considered</a:t>
                </a:r>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724" t="-2646" b="-105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85F85-0E19-B7A6-20DF-379261BDC789}"/>
                  </a:ext>
                </a:extLst>
              </p:cNvPr>
              <p:cNvSpPr txBox="1"/>
              <p:nvPr/>
            </p:nvSpPr>
            <p:spPr>
              <a:xfrm>
                <a:off x="4167011" y="2910213"/>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167011" y="2910213"/>
                <a:ext cx="3749040" cy="667042"/>
              </a:xfrm>
              <a:prstGeom prst="rect">
                <a:avLst/>
              </a:prstGeom>
              <a:blipFill>
                <a:blip r:embed="rId4"/>
                <a:stretch>
                  <a:fillRect t="-61111" b="-48148"/>
                </a:stretch>
              </a:blipFill>
            </p:spPr>
            <p:txBody>
              <a:bodyPr/>
              <a:lstStyle/>
              <a:p>
                <a:r>
                  <a:rPr lang="en-CH">
                    <a:noFill/>
                  </a:rPr>
                  <a:t> </a:t>
                </a:r>
              </a:p>
            </p:txBody>
          </p:sp>
        </mc:Fallback>
      </mc:AlternateContent>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=0.8;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=9.31</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7"/>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19"/>
          <a:stretch>
            <a:fillRect/>
          </a:stretch>
        </p:blipFill>
        <p:spPr>
          <a:xfrm>
            <a:off x="5017648" y="526486"/>
            <a:ext cx="5925207" cy="4333115"/>
          </a:xfrm>
          <a:prstGeom prst="rect">
            <a:avLst/>
          </a:prstGeom>
        </p:spPr>
      </p:pic>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=5.10</m:t>
                      </m:r>
                    </m:oMath>
                  </m:oMathPara>
                </a14:m>
                <a:endParaRPr lang="en-CH" sz="2400" dirty="0">
                  <a:solidFill>
                    <a:srgbClr val="0070C0"/>
                  </a:solidFill>
                </a:endParaRPr>
              </a:p>
            </p:txBody>
          </p:sp>
        </mc:Choice>
        <mc:Fallback>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20"/>
                <a:stretch>
                  <a:fillRect/>
                </a:stretch>
              </a:blipFill>
            </p:spPr>
            <p:txBody>
              <a:bodyPr/>
              <a:lstStyle/>
              <a:p>
                <a:r>
                  <a:rPr lang="en-CH">
                    <a:noFill/>
                  </a:rPr>
                  <a:t> </a:t>
                </a:r>
              </a:p>
            </p:txBody>
          </p:sp>
        </mc:Fallback>
      </mc:AlternateContent>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3" name="Picture 2">
            <a:extLst>
              <a:ext uri="{FF2B5EF4-FFF2-40B4-BE49-F238E27FC236}">
                <a16:creationId xmlns:a16="http://schemas.microsoft.com/office/drawing/2014/main" id="{ED158043-0E1D-315B-1B57-54669AA5E03A}"/>
              </a:ext>
            </a:extLst>
          </p:cNvPr>
          <p:cNvPicPr>
            <a:picLocks noChangeAspect="1"/>
          </p:cNvPicPr>
          <p:nvPr/>
        </p:nvPicPr>
        <p:blipFill>
          <a:blip r:embed="rId31"/>
          <a:stretch>
            <a:fillRect/>
          </a:stretch>
        </p:blipFill>
        <p:spPr>
          <a:xfrm>
            <a:off x="5017647" y="505672"/>
            <a:ext cx="5925207" cy="4345697"/>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normAutofit lnSpcReduction="10000"/>
              </a:bodyPr>
              <a:lstStyle/>
              <a:p>
                <a:r>
                  <a:rPr lang="en-CH" sz="3200" dirty="0">
                    <a:solidFill>
                      <a:srgbClr val="0070C0"/>
                    </a:solidFill>
                  </a:rPr>
                  <a:t>Instead of testing each value of a numeric feature as a potential th</a:t>
                </a:r>
                <a:r>
                  <a:rPr lang="en-GB" sz="3200" dirty="0">
                    <a:solidFill>
                      <a:srgbClr val="0070C0"/>
                    </a:solidFill>
                  </a:rPr>
                  <a:t>re</a:t>
                </a:r>
                <a:r>
                  <a:rPr lang="en-CH" sz="3200" dirty="0">
                    <a:solidFill>
                      <a:srgbClr val="0070C0"/>
                    </a:solidFill>
                  </a:rPr>
                  <a:t>shold, XGBoost has a</a:t>
                </a:r>
                <a:r>
                  <a:rPr lang="en-GB" sz="3200" dirty="0">
                    <a:solidFill>
                      <a:srgbClr val="0070C0"/>
                    </a:solidFill>
                  </a:rPr>
                  <a:t>n</a:t>
                </a:r>
                <a:r>
                  <a:rPr lang="en-CH" sz="3200" dirty="0">
                    <a:solidFill>
                      <a:srgbClr val="0070C0"/>
                    </a:solidFill>
                  </a:rPr>
                  <a:t> approximate </a:t>
                </a:r>
                <a:r>
                  <a:rPr lang="en-CH" sz="3200" i="1" dirty="0">
                    <a:solidFill>
                      <a:srgbClr val="FF0000"/>
                    </a:solidFill>
                  </a:rPr>
                  <a:t>histogram</a:t>
                </a:r>
                <a:r>
                  <a:rPr lang="en-CH" sz="3200" dirty="0">
                    <a:solidFill>
                      <a:srgbClr val="0070C0"/>
                    </a:solidFill>
                  </a:rPr>
                  <a:t>-based algorithm, which only allows splits at certain percentiles. </a:t>
                </a:r>
              </a:p>
              <a:p>
                <a:pPr lvl="1"/>
                <a:r>
                  <a:rPr lang="en-CH" sz="2800" dirty="0">
                    <a:solidFill>
                      <a:srgbClr val="0070C0"/>
                    </a:solidFill>
                  </a:rPr>
                  <a:t>Each interval contains datapoints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1" i="1" smtClean="0">
                            <a:solidFill>
                              <a:srgbClr val="0070C0"/>
                            </a:solidFill>
                            <a:latin typeface="Cambria Math" panose="02040503050406030204" pitchFamily="18" charset="0"/>
                          </a:rPr>
                          <m:t>𝒙</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with a similar sum of hessian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h</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a:t>
                </a:r>
              </a:p>
              <a:p>
                <a:r>
                  <a:rPr lang="en-CH" sz="3200"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sz="3200" i="1" smtClean="0">
                            <a:solidFill>
                              <a:srgbClr val="0070C0"/>
                            </a:solidFill>
                            <a:latin typeface="Cambria Math" panose="02040503050406030204" pitchFamily="18" charset="0"/>
                            <a:ea typeface="Cambria Math" panose="02040503050406030204" pitchFamily="18" charset="0"/>
                          </a:rPr>
                        </m:ctrlPr>
                      </m:sSubPr>
                      <m:e>
                        <m:r>
                          <a:rPr lang="en-CH" sz="3200" i="1">
                            <a:solidFill>
                              <a:srgbClr val="0070C0"/>
                            </a:solidFill>
                            <a:latin typeface="Cambria Math" panose="02040503050406030204" pitchFamily="18" charset="0"/>
                            <a:ea typeface="Cambria Math" panose="02040503050406030204" pitchFamily="18" charset="0"/>
                          </a:rPr>
                          <m:t>ℒ</m:t>
                        </m:r>
                      </m:e>
                      <m:sub>
                        <m:r>
                          <a:rPr lang="fr-CH" sz="3200"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sz="3200" dirty="0">
                    <a:solidFill>
                      <a:srgbClr val="0070C0"/>
                    </a:solidFill>
                  </a:rPr>
                  <a:t> if all missing values are assigned to this direction. </a:t>
                </a:r>
              </a:p>
            </p:txBody>
          </p:sp>
        </mc:Choice>
        <mc:Fallback xmlns="">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327" t="-3779"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a:p>
                <a:r>
                  <a:rPr lang="en-GB" sz="2000" i="1" dirty="0">
                    <a:solidFill>
                      <a:srgbClr val="0070C0"/>
                    </a:solidFill>
                  </a:rPr>
                  <a:t>alpha</a:t>
                </a:r>
                <a:r>
                  <a:rPr lang="en-GB" sz="2000" dirty="0">
                    <a:solidFill>
                      <a:srgbClr val="0070C0"/>
                    </a:solidFill>
                  </a:rPr>
                  <a:t>: L1 regularization term on weights</a:t>
                </a:r>
              </a:p>
              <a:p>
                <a:endParaRPr lang="en-GB" sz="2000" dirty="0">
                  <a:solidFill>
                    <a:srgbClr val="0070C0"/>
                  </a:solidFill>
                </a:endParaRPr>
              </a:p>
            </p:txBody>
          </p:sp>
        </mc:Choice>
        <mc:Fallback>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b="-581"/>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rot="16200000">
            <a:off x="1641435" y="4276423"/>
            <a:ext cx="1819729" cy="646331"/>
          </a:xfrm>
          <a:prstGeom prst="rect">
            <a:avLst/>
          </a:prstGeom>
          <a:noFill/>
        </p:spPr>
        <p:txBody>
          <a:bodyPr wrap="none" rtlCol="0">
            <a:spAutoFit/>
          </a:bodyPr>
          <a:lstStyle/>
          <a:p>
            <a:pPr algn="ctr"/>
            <a:r>
              <a:rPr lang="en-CH" dirty="0">
                <a:solidFill>
                  <a:srgbClr val="FF0000"/>
                </a:solidFill>
              </a:rPr>
              <a:t>Hyperparameter</a:t>
            </a:r>
          </a:p>
          <a:p>
            <a:pPr algn="ctr"/>
            <a:r>
              <a:rPr lang="en-CH" dirty="0">
                <a:solidFill>
                  <a:srgbClr val="FF0000"/>
                </a:solidFill>
              </a:rPr>
              <a:t> search loop</a:t>
            </a:r>
          </a:p>
        </p:txBody>
      </p:sp>
      <p:sp>
        <p:nvSpPr>
          <p:cNvPr id="9" name="TextBox 8">
            <a:extLst>
              <a:ext uri="{FF2B5EF4-FFF2-40B4-BE49-F238E27FC236}">
                <a16:creationId xmlns:a16="http://schemas.microsoft.com/office/drawing/2014/main" id="{71ADBEFA-D9EE-EA07-00D0-1AB2FFD64BDE}"/>
              </a:ext>
            </a:extLst>
          </p:cNvPr>
          <p:cNvSpPr txBox="1"/>
          <p:nvPr/>
        </p:nvSpPr>
        <p:spPr>
          <a:xfrm rot="16200000">
            <a:off x="3089127" y="4345292"/>
            <a:ext cx="966290" cy="369332"/>
          </a:xfrm>
          <a:prstGeom prst="rect">
            <a:avLst/>
          </a:prstGeom>
          <a:noFill/>
        </p:spPr>
        <p:txBody>
          <a:bodyPr wrap="none" rtlCol="0">
            <a:spAutoFit/>
          </a:bodyPr>
          <a:lstStyle/>
          <a:p>
            <a:r>
              <a:rPr lang="en-CH" dirty="0">
                <a:solidFill>
                  <a:srgbClr val="00B050"/>
                </a:solidFill>
              </a:rPr>
              <a:t>CV loop</a:t>
            </a:r>
          </a:p>
        </p:txBody>
      </p:sp>
      <p:sp>
        <p:nvSpPr>
          <p:cNvPr id="4" name="Left Brace 3">
            <a:extLst>
              <a:ext uri="{FF2B5EF4-FFF2-40B4-BE49-F238E27FC236}">
                <a16:creationId xmlns:a16="http://schemas.microsoft.com/office/drawing/2014/main" id="{B28AA1BA-70FD-B6B7-4C11-CBD159A637F6}"/>
              </a:ext>
            </a:extLst>
          </p:cNvPr>
          <p:cNvSpPr/>
          <p:nvPr/>
        </p:nvSpPr>
        <p:spPr>
          <a:xfrm>
            <a:off x="3756938" y="4004441"/>
            <a:ext cx="268524" cy="1051035"/>
          </a:xfrm>
          <a:prstGeom prst="lef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solidFill>
                <a:srgbClr val="00B050"/>
              </a:solidFill>
            </a:endParaRPr>
          </a:p>
        </p:txBody>
      </p:sp>
      <p:sp>
        <p:nvSpPr>
          <p:cNvPr id="11" name="Left Brace 10">
            <a:extLst>
              <a:ext uri="{FF2B5EF4-FFF2-40B4-BE49-F238E27FC236}">
                <a16:creationId xmlns:a16="http://schemas.microsoft.com/office/drawing/2014/main" id="{E7E42933-9B16-AE09-3990-FBEECC43BF2C}"/>
              </a:ext>
            </a:extLst>
          </p:cNvPr>
          <p:cNvSpPr/>
          <p:nvPr/>
        </p:nvSpPr>
        <p:spPr>
          <a:xfrm>
            <a:off x="2948035" y="3429000"/>
            <a:ext cx="268524" cy="234117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405094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normAutofit fontScale="92500"/>
          </a:bodyPr>
          <a:lstStyle/>
          <a:p>
            <a:r>
              <a:rPr lang="en-CH" sz="3200" dirty="0">
                <a:solidFill>
                  <a:srgbClr val="0070C0"/>
                </a:solidFill>
              </a:rPr>
              <a:t>Random algorithms find optimal solutions faster and more accurately than grid searches</a:t>
            </a:r>
          </a:p>
          <a:p>
            <a:r>
              <a:rPr lang="en-CH" sz="3200" dirty="0">
                <a:solidFill>
                  <a:srgbClr val="0070C0"/>
                </a:solidFill>
              </a:rPr>
              <a:t>Therefore Hyperopt implements a random search algorithm.</a:t>
            </a:r>
          </a:p>
          <a:p>
            <a:r>
              <a:rPr lang="en-GB" sz="3200" dirty="0" err="1">
                <a:solidFill>
                  <a:srgbClr val="0070C0"/>
                </a:solidFill>
              </a:rPr>
              <a:t>Hyperopt</a:t>
            </a:r>
            <a:r>
              <a:rPr lang="en-GB" sz="3200" dirty="0">
                <a:solidFill>
                  <a:srgbClr val="0070C0"/>
                </a:solidFill>
              </a:rPr>
              <a:t> also offers</a:t>
            </a:r>
            <a:r>
              <a:rPr lang="en-CH" sz="3200" dirty="0">
                <a:solidFill>
                  <a:srgbClr val="0070C0"/>
                </a:solidFill>
              </a:rPr>
              <a:t> two other model-based search algorithms:</a:t>
            </a:r>
          </a:p>
          <a:p>
            <a:pPr lvl="1"/>
            <a:r>
              <a:rPr lang="en-CH" sz="2800" dirty="0">
                <a:solidFill>
                  <a:srgbClr val="0070C0"/>
                </a:solidFill>
              </a:rPr>
              <a:t>Gaussian process approach (GP) (not implemented in python)</a:t>
            </a:r>
          </a:p>
          <a:p>
            <a:pPr lvl="1"/>
            <a:r>
              <a:rPr lang="en-CH" sz="2800" dirty="0">
                <a:solidFill>
                  <a:srgbClr val="0070C0"/>
                </a:solidFill>
              </a:rPr>
              <a:t>Tree-str</a:t>
            </a:r>
            <a:r>
              <a:rPr lang="en-GB" sz="2800" dirty="0">
                <a:solidFill>
                  <a:srgbClr val="0070C0"/>
                </a:solidFill>
              </a:rPr>
              <a:t>u</a:t>
            </a:r>
            <a:r>
              <a:rPr lang="en-CH" sz="2800" dirty="0">
                <a:solidFill>
                  <a:srgbClr val="0070C0"/>
                </a:solidFill>
              </a:rPr>
              <a:t>ctured Parzen window approach (TPE)</a:t>
            </a:r>
          </a:p>
          <a:p>
            <a:r>
              <a:rPr lang="en-CH" sz="3200" dirty="0">
                <a:solidFill>
                  <a:srgbClr val="0070C0"/>
                </a:solidFill>
              </a:rPr>
              <a:t>Hyperopt support</a:t>
            </a:r>
            <a:r>
              <a:rPr lang="en-GB" sz="3200" dirty="0">
                <a:solidFill>
                  <a:srgbClr val="0070C0"/>
                </a:solidFill>
              </a:rPr>
              <a:t>s</a:t>
            </a:r>
            <a:r>
              <a:rPr lang="en-CH" sz="3200" dirty="0">
                <a:solidFill>
                  <a:srgbClr val="0070C0"/>
                </a:solidFill>
              </a:rPr>
              <a:t> nested parameter spaces</a:t>
            </a:r>
          </a:p>
          <a:p>
            <a:r>
              <a:rPr lang="en-CH" sz="3200" dirty="0">
                <a:solidFill>
                  <a:srgbClr val="0070C0"/>
                </a:solidFill>
              </a:rPr>
              <a:t>Hyperopt support</a:t>
            </a:r>
            <a:r>
              <a:rPr lang="en-GB" sz="3200" dirty="0">
                <a:solidFill>
                  <a:srgbClr val="0070C0"/>
                </a:solidFill>
              </a:rPr>
              <a:t>s</a:t>
            </a:r>
            <a:r>
              <a:rPr lang="en-CH" sz="32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64166" y="2079571"/>
            <a:ext cx="9917860" cy="3681881"/>
          </a:xfrm>
          <a:prstGeom prst="rect">
            <a:avLst/>
          </a:prstGeom>
        </p:spPr>
      </p:pic>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09465" y="1564387"/>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32609" t="-22581" b="-4516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p:spTree>
    <p:extLst>
      <p:ext uri="{BB962C8B-B14F-4D97-AF65-F5344CB8AC3E}">
        <p14:creationId xmlns:p14="http://schemas.microsoft.com/office/powerpoint/2010/main" val="164999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749300" y="2630487"/>
            <a:ext cx="29083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knowledge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normAutofit/>
          </a:bodyPr>
          <a:lstStyle/>
          <a:p>
            <a:r>
              <a:rPr lang="en-CH" sz="3600" dirty="0">
                <a:solidFill>
                  <a:srgbClr val="0070C0"/>
                </a:solidFill>
              </a:rPr>
              <a:t>LIME: </a:t>
            </a:r>
            <a:r>
              <a:rPr lang="en-CH" sz="3600" u="sng" dirty="0">
                <a:solidFill>
                  <a:srgbClr val="0070C0"/>
                </a:solidFill>
              </a:rPr>
              <a:t>L</a:t>
            </a:r>
            <a:r>
              <a:rPr lang="en-CH" sz="3600" dirty="0">
                <a:solidFill>
                  <a:srgbClr val="0070C0"/>
                </a:solidFill>
              </a:rPr>
              <a:t>ocal </a:t>
            </a:r>
            <a:r>
              <a:rPr lang="en-CH" sz="3600" u="sng" dirty="0">
                <a:solidFill>
                  <a:srgbClr val="0070C0"/>
                </a:solidFill>
              </a:rPr>
              <a:t>I</a:t>
            </a:r>
            <a:r>
              <a:rPr lang="en-CH" sz="3600" dirty="0">
                <a:solidFill>
                  <a:srgbClr val="0070C0"/>
                </a:solidFill>
              </a:rPr>
              <a:t>nterpretable </a:t>
            </a:r>
            <a:r>
              <a:rPr lang="en-CH" sz="3600" u="sng" dirty="0">
                <a:solidFill>
                  <a:srgbClr val="0070C0"/>
                </a:solidFill>
              </a:rPr>
              <a:t>M</a:t>
            </a:r>
            <a:r>
              <a:rPr lang="en-CH" sz="3600" dirty="0">
                <a:solidFill>
                  <a:srgbClr val="0070C0"/>
                </a:solidFill>
              </a:rPr>
              <a:t>odel-Agnostic </a:t>
            </a:r>
            <a:r>
              <a:rPr lang="en-CH" sz="3600" u="sng" dirty="0">
                <a:solidFill>
                  <a:srgbClr val="0070C0"/>
                </a:solidFill>
              </a:rPr>
              <a:t>E</a:t>
            </a:r>
            <a:r>
              <a:rPr lang="en-CH" sz="3600" dirty="0">
                <a:solidFill>
                  <a:srgbClr val="0070C0"/>
                </a:solidFill>
              </a:rPr>
              <a:t>xplanations</a:t>
            </a:r>
          </a:p>
          <a:p>
            <a:r>
              <a:rPr lang="en-CH" sz="3600" dirty="0">
                <a:solidFill>
                  <a:srgbClr val="0070C0"/>
                </a:solidFill>
              </a:rPr>
              <a:t>Approximates </a:t>
            </a:r>
            <a:r>
              <a:rPr lang="en-CH" sz="3600" u="sng" dirty="0">
                <a:solidFill>
                  <a:srgbClr val="0070C0"/>
                </a:solidFill>
              </a:rPr>
              <a:t>any</a:t>
            </a:r>
            <a:r>
              <a:rPr lang="en-CH" sz="3600" dirty="0">
                <a:solidFill>
                  <a:srgbClr val="0070C0"/>
                </a:solidFill>
              </a:rPr>
              <a:t> ML model by a simple local model</a:t>
            </a:r>
          </a:p>
          <a:p>
            <a:r>
              <a:rPr lang="en-CH" sz="3600" dirty="0">
                <a:solidFill>
                  <a:srgbClr val="0070C0"/>
                </a:solidFill>
              </a:rPr>
              <a:t>Provides control over the complexity of the local model</a:t>
            </a:r>
          </a:p>
          <a:p>
            <a:r>
              <a:rPr lang="en-CH" sz="3600" dirty="0">
                <a:solidFill>
                  <a:srgbClr val="0070C0"/>
                </a:solidFill>
              </a:rPr>
              <a:t>Provides global interpretation of the ML model</a:t>
            </a: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274114" y="1036618"/>
            <a:ext cx="5540830" cy="528809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C800D9-2D05-B996-4E07-1C8A77593793}"/>
                  </a:ext>
                </a:extLst>
              </p:cNvPr>
              <p:cNvSpPr txBox="1"/>
              <p:nvPr/>
            </p:nvSpPr>
            <p:spPr>
              <a:xfrm>
                <a:off x="6402384" y="2138872"/>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402384" y="2138872"/>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1920691E-DFA5-16BC-386A-DE0CE4A2D9AC}"/>
              </a:ext>
            </a:extLst>
          </p:cNvPr>
          <p:cNvPicPr>
            <a:picLocks noChangeAspect="1"/>
          </p:cNvPicPr>
          <p:nvPr/>
        </p:nvPicPr>
        <p:blipFill>
          <a:blip r:embed="rId5"/>
          <a:stretch>
            <a:fillRect/>
          </a:stretch>
        </p:blipFill>
        <p:spPr>
          <a:xfrm>
            <a:off x="7695326" y="3673200"/>
            <a:ext cx="2694150" cy="2337571"/>
          </a:xfrm>
          <a:prstGeom prst="rect">
            <a:avLst/>
          </a:prstGeom>
        </p:spPr>
      </p:pic>
    </p:spTree>
    <p:extLst>
      <p:ext uri="{BB962C8B-B14F-4D97-AF65-F5344CB8AC3E}">
        <p14:creationId xmlns:p14="http://schemas.microsoft.com/office/powerpoint/2010/main" val="322616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lnSpcReduction="100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3198" r="-168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9E03644-762D-A442-1C41-E2432F74EADA}"/>
              </a:ext>
            </a:extLst>
          </p:cNvPr>
          <p:cNvPicPr>
            <a:picLocks noChangeAspect="1"/>
          </p:cNvPicPr>
          <p:nvPr/>
        </p:nvPicPr>
        <p:blipFill>
          <a:blip r:embed="rId2"/>
          <a:stretch>
            <a:fillRect/>
          </a:stretch>
        </p:blipFill>
        <p:spPr>
          <a:xfrm>
            <a:off x="7064778" y="2758180"/>
            <a:ext cx="3452193" cy="2369807"/>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p:grpSp>
        <p:nvGrpSpPr>
          <p:cNvPr id="24" name="Group 23">
            <a:extLst>
              <a:ext uri="{FF2B5EF4-FFF2-40B4-BE49-F238E27FC236}">
                <a16:creationId xmlns:a16="http://schemas.microsoft.com/office/drawing/2014/main" id="{45478B49-750E-4C51-1AE0-898A7D72A6F9}"/>
              </a:ext>
            </a:extLst>
          </p:cNvPr>
          <p:cNvGrpSpPr/>
          <p:nvPr/>
        </p:nvGrpSpPr>
        <p:grpSpPr>
          <a:xfrm>
            <a:off x="1414211" y="2434740"/>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46334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463348" y="3569477"/>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33962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339628" y="4294754"/>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339628" y="3014962"/>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425228" y="4612407"/>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541165" y="3569477"/>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716653" y="2529694"/>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66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66740" cy="276999"/>
                </a:xfrm>
                <a:prstGeom prst="rect">
                  <a:avLst/>
                </a:prstGeom>
                <a:blipFill>
                  <a:blip r:embed="rId7"/>
                  <a:stretch>
                    <a:fillRect l="-14286" r="-9524"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7692"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177528" y="533716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177528" y="5337163"/>
                <a:ext cx="276101" cy="276999"/>
              </a:xfrm>
              <a:prstGeom prst="rect">
                <a:avLst/>
              </a:prstGeom>
              <a:blipFill>
                <a:blip r:embed="rId12"/>
                <a:stretch>
                  <a:fillRect l="-13636" r="-9091"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332463"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332463" y="5346342"/>
                <a:ext cx="281423" cy="276999"/>
              </a:xfrm>
              <a:prstGeom prst="rect">
                <a:avLst/>
              </a:prstGeom>
              <a:blipFill>
                <a:blip r:embed="rId13"/>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467202"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467202" y="5346342"/>
                <a:ext cx="281423" cy="276999"/>
              </a:xfrm>
              <a:prstGeom prst="rect">
                <a:avLst/>
              </a:prstGeom>
              <a:blipFill>
                <a:blip r:embed="rId14"/>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051973" y="447600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051973" y="4476009"/>
                <a:ext cx="277768" cy="276999"/>
              </a:xfrm>
              <a:prstGeom prst="rect">
                <a:avLst/>
              </a:prstGeom>
              <a:blipFill>
                <a:blip r:embed="rId15"/>
                <a:stretch>
                  <a:fillRect l="-22727" r="-9091"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061152" y="4187732"/>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061152" y="4187732"/>
                <a:ext cx="283091" cy="276999"/>
              </a:xfrm>
              <a:prstGeom prst="rect">
                <a:avLst/>
              </a:prstGeom>
              <a:blipFill>
                <a:blip r:embed="rId16"/>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061152" y="3427569"/>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061152" y="3427569"/>
                <a:ext cx="283091" cy="276999"/>
              </a:xfrm>
              <a:prstGeom prst="rect">
                <a:avLst/>
              </a:prstGeom>
              <a:blipFill>
                <a:blip r:embed="rId17"/>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081348" y="2896922"/>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081348" y="2896922"/>
                <a:ext cx="273215" cy="276999"/>
              </a:xfrm>
              <a:prstGeom prst="rect">
                <a:avLst/>
              </a:prstGeom>
              <a:blipFill>
                <a:blip r:embed="rId18"/>
                <a:stretch>
                  <a:fillRect l="-17391" r="-8696" b="-21739"/>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375278" y="2434740"/>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175865" y="3374338"/>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03843" y="4603230"/>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07873" y="4558376"/>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880169" y="5082365"/>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06270" y="5379140"/>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4" name="Rectangle 3">
            <a:extLst>
              <a:ext uri="{FF2B5EF4-FFF2-40B4-BE49-F238E27FC236}">
                <a16:creationId xmlns:a16="http://schemas.microsoft.com/office/drawing/2014/main" id="{EB1FF0AE-171B-9898-0F04-F7E35EFEBBFD}"/>
              </a:ext>
            </a:extLst>
          </p:cNvPr>
          <p:cNvSpPr/>
          <p:nvPr/>
        </p:nvSpPr>
        <p:spPr>
          <a:xfrm>
            <a:off x="8531827" y="272641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8C1E52EE-AFB6-2B0E-327A-69EEA28A409B}"/>
              </a:ext>
            </a:extLst>
          </p:cNvPr>
          <p:cNvSpPr/>
          <p:nvPr/>
        </p:nvSpPr>
        <p:spPr>
          <a:xfrm>
            <a:off x="9708674"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A616A49B-8F79-90E0-40E0-DEBB20831C04}"/>
              </a:ext>
            </a:extLst>
          </p:cNvPr>
          <p:cNvSpPr/>
          <p:nvPr/>
        </p:nvSpPr>
        <p:spPr>
          <a:xfrm>
            <a:off x="9409475"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64A0B8EF-3980-1C4C-70DD-921FFD1172E4}"/>
              </a:ext>
            </a:extLst>
          </p:cNvPr>
          <p:cNvSpPr/>
          <p:nvPr/>
        </p:nvSpPr>
        <p:spPr>
          <a:xfrm>
            <a:off x="7534269"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C3C2C9C8-4075-81F0-FB55-9C540E2FB4FB}"/>
              </a:ext>
            </a:extLst>
          </p:cNvPr>
          <p:cNvSpPr/>
          <p:nvPr/>
        </p:nvSpPr>
        <p:spPr>
          <a:xfrm>
            <a:off x="7933429"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80E4401-18CB-B012-46CF-5438B04FCE11}"/>
              </a:ext>
            </a:extLst>
          </p:cNvPr>
          <p:cNvSpPr/>
          <p:nvPr/>
        </p:nvSpPr>
        <p:spPr>
          <a:xfrm>
            <a:off x="8378258" y="421848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B7099027-F081-2701-8BC8-666B837442C4}"/>
              </a:ext>
            </a:extLst>
          </p:cNvPr>
          <p:cNvSpPr/>
          <p:nvPr/>
        </p:nvSpPr>
        <p:spPr>
          <a:xfrm>
            <a:off x="7171429" y="366748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animBg="1"/>
      <p:bldP spid="18" grpId="1" animBg="1"/>
      <p:bldP spid="23" grpId="0" animBg="1"/>
      <p:bldP spid="23" grpId="1" animBg="1"/>
      <p:bldP spid="25" grpId="0" animBg="1"/>
      <p:bldP spid="25" grpId="1" animBg="1"/>
      <p:bldP spid="44" grpId="0" animBg="1"/>
      <p:bldP spid="44" grpId="1" animBg="1"/>
      <p:bldP spid="46" grpId="0" animBg="1"/>
      <p:bldP spid="46" grpId="1" animBg="1"/>
      <p:bldP spid="49" grpId="0" animBg="1"/>
      <p:bldP spid="4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2898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59230</TotalTime>
  <Words>2727</Words>
  <Application>Microsoft Macintosh PowerPoint</Application>
  <PresentationFormat>Widescreen</PresentationFormat>
  <Paragraphs>335</Paragraphs>
  <Slides>41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Trees</vt:lpstr>
      <vt:lpstr>Trees</vt:lpstr>
      <vt:lpstr>Tree hyperparameters</vt:lpstr>
      <vt:lpstr>Bias and Variance</vt:lpstr>
      <vt:lpstr>Bias and Variance</vt:lpstr>
      <vt:lpstr>Bagging and Boosting</vt:lpstr>
      <vt:lpstr>Bagging</vt:lpstr>
      <vt:lpstr>Boosting</vt:lpstr>
      <vt:lpstr>XGBoost: a scalable and flexible gradient boosting system </vt:lpstr>
      <vt:lpstr>XGBoost</vt:lpstr>
      <vt:lpstr>XGBoost</vt:lpstr>
      <vt:lpstr>XGBoost - square loss</vt:lpstr>
      <vt:lpstr>XGBoost - negative log likelyhood </vt:lpstr>
      <vt:lpstr>XGBoost</vt:lpstr>
      <vt:lpstr>XGBoost</vt:lpstr>
      <vt:lpstr>XGBoost</vt:lpstr>
      <vt:lpstr>XGBoost</vt:lpstr>
      <vt:lpstr>XGBoost – Approximate algo and missing values</vt:lpstr>
      <vt:lpstr>XGBoost Hyperparameters</vt:lpstr>
      <vt:lpstr>XGBoost +/-</vt:lpstr>
      <vt:lpstr>Hyperparameter optimization</vt:lpstr>
      <vt:lpstr>Hyperparameter optimization and CV</vt:lpstr>
      <vt:lpstr>Hyperopt</vt:lpstr>
      <vt:lpstr>Hyperopt’s model-based algorithm</vt:lpstr>
      <vt:lpstr>Hyperopt’s TPE algorithm</vt:lpstr>
      <vt:lpstr>Nested Cross-Validation (CV)</vt:lpstr>
      <vt:lpstr>Interpretable Machine Learning (IML)</vt:lpstr>
      <vt:lpstr>Interpretable Machine Learning (IML)</vt:lpstr>
      <vt:lpstr>Interpretable Machine Learning (IML)</vt:lpstr>
      <vt:lpstr>IML Guidelines</vt:lpstr>
      <vt:lpstr>IML</vt:lpstr>
      <vt:lpstr>LIME</vt:lpstr>
      <vt:lpstr>LIME: local interpretation</vt:lpstr>
      <vt:lpstr>Shapley Values</vt:lpstr>
      <vt:lpstr>Shapley Values</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84</cp:revision>
  <dcterms:created xsi:type="dcterms:W3CDTF">2024-07-02T07:56:07Z</dcterms:created>
  <dcterms:modified xsi:type="dcterms:W3CDTF">2024-10-14T13:22:20Z</dcterms:modified>
</cp:coreProperties>
</file>